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sldIdLst>
    <p:sldId id="256" r:id="rId3"/>
    <p:sldId id="263" r:id="rId4"/>
    <p:sldId id="273" r:id="rId5"/>
    <p:sldId id="264" r:id="rId6"/>
    <p:sldId id="271" r:id="rId7"/>
    <p:sldId id="272" r:id="rId8"/>
    <p:sldId id="265" r:id="rId9"/>
    <p:sldId id="266" r:id="rId10"/>
    <p:sldId id="267" r:id="rId11"/>
    <p:sldId id="268" r:id="rId12"/>
    <p:sldId id="269" r:id="rId13"/>
    <p:sldId id="270" r:id="rId14"/>
    <p:sldId id="274" r:id="rId15"/>
    <p:sldId id="275" r:id="rId16"/>
    <p:sldId id="276" r:id="rId17"/>
    <p:sldId id="277" r:id="rId18"/>
    <p:sldId id="278" r:id="rId19"/>
    <p:sldId id="279" r:id="rId20"/>
    <p:sldId id="280" r:id="rId21"/>
    <p:sldId id="281" r:id="rId22"/>
    <p:sldId id="282" r:id="rId23"/>
    <p:sldId id="257" r:id="rId24"/>
    <p:sldId id="283" r:id="rId25"/>
    <p:sldId id="284" r:id="rId26"/>
    <p:sldId id="285"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32461A-250E-4A29-9E9B-599CA3838FA1}" type="datetime1">
              <a:rPr lang="en-US" smtClean="0"/>
              <a:pPr/>
              <a:t>4/15/2018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7E24-FFB9-4C73-8C6D-E02A7AD33DB8}" type="datetime1">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32461A-250E-4A29-9E9B-599CA3838FA1}" type="datetime1">
              <a:rPr lang="en-US" smtClean="0"/>
              <a:pPr/>
              <a:t>4/15/2018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extLst>
      <p:ext uri="{BB962C8B-B14F-4D97-AF65-F5344CB8AC3E}">
        <p14:creationId xmlns:p14="http://schemas.microsoft.com/office/powerpoint/2010/main" val="70688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AD66C-382E-48AD-8F4C-E87C4D4A8B28}" type="datetime1">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871209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151003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20859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71BB6-685D-4518-8FAD-1882B9671546}" type="datetime1">
              <a:rPr lang="en-US" smtClean="0"/>
              <a:pPr/>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523903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422730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4/15/2018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extLst>
      <p:ext uri="{BB962C8B-B14F-4D97-AF65-F5344CB8AC3E}">
        <p14:creationId xmlns:p14="http://schemas.microsoft.com/office/powerpoint/2010/main" val="3069597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4/15/2018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344695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10262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6825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7E24-FFB9-4C73-8C6D-E02A7AD33DB8}" type="datetime1">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379826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9F63ED-02B1-490A-8EAD-E0CB136D5388}" type="datetime1">
              <a:rPr lang="en-US" smtClean="0"/>
              <a:pPr/>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771BB6-685D-4518-8FAD-1882B9671546}" type="datetime1">
              <a:rPr lang="en-US" smtClean="0"/>
              <a:pPr/>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4/15/2018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4/15/2018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F40B41D-FD10-4A38-B39B-626510BD49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823242C-D747-4ADD-80D8-99421268E3A8}" type="datetime1">
              <a:rPr lang="en-US" smtClean="0"/>
              <a:pPr/>
              <a:t>4/15/2018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3242C-D747-4ADD-80D8-99421268E3A8}" type="datetime1">
              <a:rPr lang="en-US" smtClean="0"/>
              <a:pPr/>
              <a:t>4/15/2018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0B41D-FD10-4A38-B39B-626510BD49B7}" type="slidenum">
              <a:rPr lang="en-US" smtClean="0"/>
              <a:pPr/>
              <a:t>‹#›</a:t>
            </a:fld>
            <a:endParaRPr lang="en-US" dirty="0"/>
          </a:p>
        </p:txBody>
      </p:sp>
    </p:spTree>
    <p:extLst>
      <p:ext uri="{BB962C8B-B14F-4D97-AF65-F5344CB8AC3E}">
        <p14:creationId xmlns:p14="http://schemas.microsoft.com/office/powerpoint/2010/main" val="179354424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10142" y="1949674"/>
            <a:ext cx="6166890" cy="1204306"/>
          </a:xfrm>
        </p:spPr>
        <p:txBody>
          <a:bodyPr/>
          <a:lstStyle/>
          <a:p>
            <a:r>
              <a:rPr lang="en-US" dirty="0" smtClean="0">
                <a:solidFill>
                  <a:srgbClr val="0070C0"/>
                </a:solidFill>
              </a:rPr>
              <a:t>Subluxation and dislocation</a:t>
            </a:r>
            <a:endParaRPr lang="en-US" dirty="0">
              <a:solidFill>
                <a:srgbClr val="0070C0"/>
              </a:solidFill>
            </a:endParaRPr>
          </a:p>
        </p:txBody>
      </p:sp>
    </p:spTree>
    <p:extLst>
      <p:ext uri="{BB962C8B-B14F-4D97-AF65-F5344CB8AC3E}">
        <p14:creationId xmlns:p14="http://schemas.microsoft.com/office/powerpoint/2010/main" val="221547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760"/>
            <a:ext cx="7520940" cy="548640"/>
          </a:xfrm>
        </p:spPr>
        <p:txBody>
          <a:bodyPr/>
          <a:lstStyle/>
          <a:p>
            <a:r>
              <a:rPr lang="en-US" sz="3600" b="1" dirty="0">
                <a:solidFill>
                  <a:srgbClr val="FF0000"/>
                </a:solidFill>
              </a:rPr>
              <a:t>Repeated overstretching</a:t>
            </a:r>
          </a:p>
        </p:txBody>
      </p:sp>
      <p:sp>
        <p:nvSpPr>
          <p:cNvPr id="3" name="Content Placeholder 2"/>
          <p:cNvSpPr>
            <a:spLocks noGrp="1"/>
          </p:cNvSpPr>
          <p:nvPr>
            <p:ph idx="1"/>
          </p:nvPr>
        </p:nvSpPr>
        <p:spPr/>
        <p:txBody>
          <a:bodyPr>
            <a:normAutofit/>
          </a:bodyPr>
          <a:lstStyle/>
          <a:p>
            <a:pPr algn="just"/>
            <a:r>
              <a:rPr lang="en-US" sz="2800" dirty="0" smtClean="0"/>
              <a:t>   Repeated </a:t>
            </a:r>
            <a:r>
              <a:rPr lang="en-US" sz="2800" dirty="0"/>
              <a:t>overstretching to that degree will only exacerbate the laxity and the chances of the joints slipping out of place. </a:t>
            </a:r>
            <a:r>
              <a:rPr lang="en-US" sz="2800" dirty="0" smtClean="0"/>
              <a:t>Excessive exercise especially in racehorse cause overstretching  of muscle and tendon, these lead to  tension on joint and decreased the laxity  of it and as a result of these stretching cause slipping the joint out  of place </a:t>
            </a:r>
            <a:endParaRPr lang="en-US" sz="2800" dirty="0"/>
          </a:p>
        </p:txBody>
      </p:sp>
    </p:spTree>
    <p:extLst>
      <p:ext uri="{BB962C8B-B14F-4D97-AF65-F5344CB8AC3E}">
        <p14:creationId xmlns:p14="http://schemas.microsoft.com/office/powerpoint/2010/main" val="386569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
            <a:ext cx="7520940" cy="548640"/>
          </a:xfrm>
        </p:spPr>
        <p:txBody>
          <a:bodyPr/>
          <a:lstStyle/>
          <a:p>
            <a:r>
              <a:rPr lang="en-US" sz="3600" b="1" dirty="0">
                <a:solidFill>
                  <a:srgbClr val="FF0000"/>
                </a:solidFill>
              </a:rPr>
              <a:t>The shape of  joint  </a:t>
            </a:r>
            <a:r>
              <a:rPr lang="en-US" sz="3600" b="1" dirty="0" smtClean="0">
                <a:solidFill>
                  <a:srgbClr val="FF0000"/>
                </a:solidFill>
              </a:rPr>
              <a:t>surfaces</a:t>
            </a:r>
            <a:endParaRPr lang="en-US" sz="3600" b="1" dirty="0">
              <a:solidFill>
                <a:srgbClr val="FF0000"/>
              </a:solidFill>
            </a:endParaRPr>
          </a:p>
        </p:txBody>
      </p:sp>
      <p:sp>
        <p:nvSpPr>
          <p:cNvPr id="3" name="Content Placeholder 2"/>
          <p:cNvSpPr>
            <a:spLocks noGrp="1"/>
          </p:cNvSpPr>
          <p:nvPr>
            <p:ph idx="1"/>
          </p:nvPr>
        </p:nvSpPr>
        <p:spPr/>
        <p:txBody>
          <a:bodyPr/>
          <a:lstStyle/>
          <a:p>
            <a:pPr algn="just"/>
            <a:r>
              <a:rPr lang="en-US" sz="2800" dirty="0" smtClean="0"/>
              <a:t>   Some </a:t>
            </a:r>
            <a:r>
              <a:rPr lang="en-US" sz="2800" dirty="0"/>
              <a:t>of </a:t>
            </a:r>
            <a:r>
              <a:rPr lang="en-US" sz="2800" dirty="0" smtClean="0"/>
              <a:t>animal may </a:t>
            </a:r>
            <a:r>
              <a:rPr lang="en-US" sz="2800" dirty="0"/>
              <a:t>be born with shallow-shaped joint sockets or other bony shaped anomalies that predispose a joint to possibly slipping out of position more easily. Unfortunately, that just may happen to be the shape of your skeleton.</a:t>
            </a:r>
          </a:p>
          <a:p>
            <a:endParaRPr lang="en-US" dirty="0"/>
          </a:p>
        </p:txBody>
      </p:sp>
    </p:spTree>
    <p:extLst>
      <p:ext uri="{BB962C8B-B14F-4D97-AF65-F5344CB8AC3E}">
        <p14:creationId xmlns:p14="http://schemas.microsoft.com/office/powerpoint/2010/main" val="255478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7520940" cy="548640"/>
          </a:xfrm>
        </p:spPr>
        <p:txBody>
          <a:bodyPr/>
          <a:lstStyle/>
          <a:p>
            <a:r>
              <a:rPr lang="en-US" sz="3600" b="1" dirty="0">
                <a:solidFill>
                  <a:srgbClr val="FF0000"/>
                </a:solidFill>
              </a:rPr>
              <a:t>Traumatic </a:t>
            </a:r>
            <a:r>
              <a:rPr lang="en-US" sz="3600" b="1" dirty="0" smtClean="0">
                <a:solidFill>
                  <a:srgbClr val="FF0000"/>
                </a:solidFill>
              </a:rPr>
              <a:t>incident</a:t>
            </a:r>
            <a:endParaRPr lang="en-US" sz="3600" b="1" dirty="0">
              <a:solidFill>
                <a:srgbClr val="FF0000"/>
              </a:solidFill>
            </a:endParaRPr>
          </a:p>
        </p:txBody>
      </p:sp>
      <p:sp>
        <p:nvSpPr>
          <p:cNvPr id="3" name="Content Placeholder 2"/>
          <p:cNvSpPr>
            <a:spLocks noGrp="1"/>
          </p:cNvSpPr>
          <p:nvPr>
            <p:ph idx="1"/>
          </p:nvPr>
        </p:nvSpPr>
        <p:spPr/>
        <p:txBody>
          <a:bodyPr>
            <a:normAutofit/>
          </a:bodyPr>
          <a:lstStyle/>
          <a:p>
            <a:pPr algn="just"/>
            <a:r>
              <a:rPr lang="en-US" sz="2800" dirty="0" smtClean="0"/>
              <a:t>   Traumatic </a:t>
            </a:r>
            <a:r>
              <a:rPr lang="en-US" sz="2800" dirty="0"/>
              <a:t>incidents can happen to anyone, but your extra joint laxity may actually work a little in your favor with this one; it may prevent you damaging some of your ligaments and tissues in the way that a non-hypermobile </a:t>
            </a:r>
            <a:r>
              <a:rPr lang="en-US" sz="2800" dirty="0" smtClean="0"/>
              <a:t>animal </a:t>
            </a:r>
            <a:r>
              <a:rPr lang="en-US" sz="2800" dirty="0"/>
              <a:t>who suffered a traumatic dislocation </a:t>
            </a:r>
            <a:r>
              <a:rPr lang="en-US" sz="2800" dirty="0" smtClean="0"/>
              <a:t>probably.</a:t>
            </a:r>
            <a:endParaRPr lang="en-US" sz="2800" dirty="0"/>
          </a:p>
        </p:txBody>
      </p:sp>
    </p:spTree>
    <p:extLst>
      <p:ext uri="{BB962C8B-B14F-4D97-AF65-F5344CB8AC3E}">
        <p14:creationId xmlns:p14="http://schemas.microsoft.com/office/powerpoint/2010/main" val="403802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sz="3200" dirty="0" smtClean="0"/>
              <a:t>   There are  </a:t>
            </a:r>
            <a:r>
              <a:rPr lang="en-US" sz="3200" dirty="0"/>
              <a:t>six key principles that </a:t>
            </a:r>
            <a:r>
              <a:rPr lang="en-US" sz="3200" dirty="0" smtClean="0"/>
              <a:t>suggested for start </a:t>
            </a:r>
            <a:r>
              <a:rPr lang="en-US" sz="3200" dirty="0"/>
              <a:t>incorporating to begin to get a grip on managing this </a:t>
            </a:r>
            <a:r>
              <a:rPr lang="en-US" sz="3200" dirty="0" smtClean="0"/>
              <a:t>situation (</a:t>
            </a:r>
            <a:r>
              <a:rPr lang="en-US" sz="3200" dirty="0" smtClean="0">
                <a:solidFill>
                  <a:srgbClr val="FF0000"/>
                </a:solidFill>
              </a:rPr>
              <a:t>subluxation and luxation</a:t>
            </a:r>
            <a:r>
              <a:rPr lang="en-US" sz="3200" dirty="0" smtClean="0"/>
              <a:t>), </a:t>
            </a:r>
            <a:r>
              <a:rPr lang="en-US" sz="3200" dirty="0"/>
              <a:t>as opposed to this situation </a:t>
            </a:r>
            <a:r>
              <a:rPr lang="en-US" sz="3200" dirty="0" smtClean="0"/>
              <a:t>managing. </a:t>
            </a:r>
            <a:r>
              <a:rPr lang="en-US" sz="3200" dirty="0"/>
              <a:t>The main aims </a:t>
            </a:r>
            <a:r>
              <a:rPr lang="en-US" sz="3200" dirty="0" smtClean="0"/>
              <a:t>of keys are </a:t>
            </a:r>
            <a:r>
              <a:rPr lang="en-US" sz="3200" dirty="0"/>
              <a:t>to </a:t>
            </a:r>
            <a:r>
              <a:rPr lang="en-US" sz="3200" dirty="0" smtClean="0"/>
              <a:t>    </a:t>
            </a:r>
            <a:r>
              <a:rPr lang="en-US" sz="3200" dirty="0" smtClean="0">
                <a:solidFill>
                  <a:srgbClr val="FF0000"/>
                </a:solidFill>
              </a:rPr>
              <a:t>1-</a:t>
            </a:r>
            <a:r>
              <a:rPr lang="en-US" sz="3200" dirty="0" smtClean="0"/>
              <a:t> stay </a:t>
            </a:r>
            <a:r>
              <a:rPr lang="en-US" sz="3200" dirty="0"/>
              <a:t>calm, </a:t>
            </a:r>
            <a:r>
              <a:rPr lang="en-US" sz="3200" dirty="0" smtClean="0">
                <a:solidFill>
                  <a:srgbClr val="FF0000"/>
                </a:solidFill>
              </a:rPr>
              <a:t>2-</a:t>
            </a:r>
            <a:r>
              <a:rPr lang="en-US" sz="3200" dirty="0" smtClean="0"/>
              <a:t> keep </a:t>
            </a:r>
            <a:r>
              <a:rPr lang="en-US" sz="3200" dirty="0"/>
              <a:t>on top of the pain, and </a:t>
            </a:r>
            <a:r>
              <a:rPr lang="en-US" sz="3200" dirty="0" smtClean="0">
                <a:solidFill>
                  <a:srgbClr val="FF0000"/>
                </a:solidFill>
              </a:rPr>
              <a:t>3-</a:t>
            </a:r>
            <a:r>
              <a:rPr lang="en-US" sz="3200" dirty="0" smtClean="0"/>
              <a:t> allow </a:t>
            </a:r>
            <a:r>
              <a:rPr lang="en-US" sz="3200" dirty="0"/>
              <a:t>the muscles to relax</a:t>
            </a:r>
            <a:r>
              <a:rPr lang="en-US" sz="3200" dirty="0" smtClean="0"/>
              <a:t>.</a:t>
            </a:r>
            <a:endParaRPr lang="en-US" sz="3200" dirty="0"/>
          </a:p>
        </p:txBody>
      </p:sp>
    </p:spTree>
    <p:extLst>
      <p:ext uri="{BB962C8B-B14F-4D97-AF65-F5344CB8AC3E}">
        <p14:creationId xmlns:p14="http://schemas.microsoft.com/office/powerpoint/2010/main" val="96789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760"/>
            <a:ext cx="9144000" cy="548640"/>
          </a:xfrm>
        </p:spPr>
        <p:txBody>
          <a:bodyPr/>
          <a:lstStyle/>
          <a:p>
            <a:r>
              <a:rPr lang="en-US" sz="3200" b="1" dirty="0" smtClean="0">
                <a:solidFill>
                  <a:srgbClr val="FF0000"/>
                </a:solidFill>
              </a:rPr>
              <a:t>Principle  management for sub &amp; luxation </a:t>
            </a:r>
            <a:endParaRPr lang="en-US" sz="3200" b="1" dirty="0">
              <a:solidFill>
                <a:srgbClr val="FF0000"/>
              </a:solidFill>
            </a:endParaRPr>
          </a:p>
        </p:txBody>
      </p:sp>
      <p:sp>
        <p:nvSpPr>
          <p:cNvPr id="3" name="Content Placeholder 2"/>
          <p:cNvSpPr>
            <a:spLocks noGrp="1"/>
          </p:cNvSpPr>
          <p:nvPr>
            <p:ph idx="1"/>
          </p:nvPr>
        </p:nvSpPr>
        <p:spPr>
          <a:xfrm>
            <a:off x="822960" y="1143000"/>
            <a:ext cx="7520940" cy="3579849"/>
          </a:xfrm>
        </p:spPr>
        <p:txBody>
          <a:bodyPr/>
          <a:lstStyle/>
          <a:p>
            <a:pPr>
              <a:buFont typeface="+mj-lt"/>
              <a:buAutoNum type="arabicPeriod"/>
            </a:pPr>
            <a:r>
              <a:rPr lang="en-US" sz="2800" dirty="0" smtClean="0">
                <a:solidFill>
                  <a:srgbClr val="0070C0"/>
                </a:solidFill>
              </a:rPr>
              <a:t>Breath </a:t>
            </a:r>
          </a:p>
          <a:p>
            <a:pPr>
              <a:buFont typeface="+mj-lt"/>
              <a:buAutoNum type="arabicPeriod"/>
            </a:pPr>
            <a:r>
              <a:rPr lang="en-US" sz="2800" dirty="0">
                <a:solidFill>
                  <a:srgbClr val="0070C0"/>
                </a:solidFill>
              </a:rPr>
              <a:t>Use </a:t>
            </a:r>
            <a:r>
              <a:rPr lang="en-US" sz="2800" dirty="0" smtClean="0">
                <a:solidFill>
                  <a:srgbClr val="0070C0"/>
                </a:solidFill>
              </a:rPr>
              <a:t>painkillers</a:t>
            </a:r>
          </a:p>
          <a:p>
            <a:pPr>
              <a:buFont typeface="+mj-lt"/>
              <a:buAutoNum type="arabicPeriod"/>
            </a:pPr>
            <a:r>
              <a:rPr lang="en-US" sz="2800" dirty="0">
                <a:solidFill>
                  <a:srgbClr val="0070C0"/>
                </a:solidFill>
              </a:rPr>
              <a:t>Support the </a:t>
            </a:r>
            <a:r>
              <a:rPr lang="en-US" sz="2800" dirty="0" smtClean="0">
                <a:solidFill>
                  <a:srgbClr val="0070C0"/>
                </a:solidFill>
              </a:rPr>
              <a:t>joint</a:t>
            </a:r>
          </a:p>
          <a:p>
            <a:pPr>
              <a:buFont typeface="+mj-lt"/>
              <a:buAutoNum type="arabicPeriod"/>
            </a:pPr>
            <a:r>
              <a:rPr lang="en-US" sz="2800" dirty="0" smtClean="0">
                <a:solidFill>
                  <a:srgbClr val="0070C0"/>
                </a:solidFill>
              </a:rPr>
              <a:t>Try heat</a:t>
            </a:r>
          </a:p>
          <a:p>
            <a:pPr>
              <a:buFont typeface="+mj-lt"/>
              <a:buAutoNum type="arabicPeriod"/>
            </a:pPr>
            <a:r>
              <a:rPr lang="en-US" sz="2800" dirty="0" smtClean="0">
                <a:solidFill>
                  <a:srgbClr val="0070C0"/>
                </a:solidFill>
              </a:rPr>
              <a:t>Distraction</a:t>
            </a:r>
          </a:p>
          <a:p>
            <a:pPr>
              <a:buFont typeface="+mj-lt"/>
              <a:buAutoNum type="arabicPeriod"/>
            </a:pPr>
            <a:r>
              <a:rPr lang="en-US" sz="2800" dirty="0" smtClean="0">
                <a:solidFill>
                  <a:srgbClr val="0070C0"/>
                </a:solidFill>
              </a:rPr>
              <a:t>Gentle massage </a:t>
            </a:r>
          </a:p>
          <a:p>
            <a:pPr marL="0" indent="0"/>
            <a:endParaRPr lang="en-US" dirty="0"/>
          </a:p>
        </p:txBody>
      </p:sp>
    </p:spTree>
    <p:extLst>
      <p:ext uri="{BB962C8B-B14F-4D97-AF65-F5344CB8AC3E}">
        <p14:creationId xmlns:p14="http://schemas.microsoft.com/office/powerpoint/2010/main" val="38383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7520940" cy="548640"/>
          </a:xfrm>
        </p:spPr>
        <p:txBody>
          <a:bodyPr/>
          <a:lstStyle/>
          <a:p>
            <a:r>
              <a:rPr lang="en-US" sz="4000" b="1" dirty="0" smtClean="0">
                <a:solidFill>
                  <a:srgbClr val="FF0000"/>
                </a:solidFill>
              </a:rPr>
              <a:t>breathing</a:t>
            </a:r>
            <a:endParaRPr lang="en-US" sz="4000" b="1" dirty="0">
              <a:solidFill>
                <a:srgbClr val="FF0000"/>
              </a:solidFill>
            </a:endParaRPr>
          </a:p>
        </p:txBody>
      </p:sp>
      <p:sp>
        <p:nvSpPr>
          <p:cNvPr id="3" name="Content Placeholder 2"/>
          <p:cNvSpPr>
            <a:spLocks noGrp="1"/>
          </p:cNvSpPr>
          <p:nvPr>
            <p:ph idx="1"/>
          </p:nvPr>
        </p:nvSpPr>
        <p:spPr/>
        <p:txBody>
          <a:bodyPr/>
          <a:lstStyle/>
          <a:p>
            <a:pPr algn="just"/>
            <a:r>
              <a:rPr lang="en-US" sz="3200" dirty="0" smtClean="0"/>
              <a:t>   Use </a:t>
            </a:r>
            <a:r>
              <a:rPr lang="en-US" sz="3200" dirty="0"/>
              <a:t>slow deep, relaxed breaths. Try using some relaxation techniques, there are lots of different ones out there. As painful as it is, and as difficult as it may sound, you need to start to try to take control of this situation. So start to learn how to breathe through it.</a:t>
            </a:r>
          </a:p>
          <a:p>
            <a:endParaRPr lang="en-US" dirty="0"/>
          </a:p>
        </p:txBody>
      </p:sp>
    </p:spTree>
    <p:extLst>
      <p:ext uri="{BB962C8B-B14F-4D97-AF65-F5344CB8AC3E}">
        <p14:creationId xmlns:p14="http://schemas.microsoft.com/office/powerpoint/2010/main" val="409497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520940" cy="548640"/>
          </a:xfrm>
        </p:spPr>
        <p:txBody>
          <a:bodyPr/>
          <a:lstStyle/>
          <a:p>
            <a:r>
              <a:rPr lang="en-US" sz="4000" dirty="0">
                <a:solidFill>
                  <a:srgbClr val="FF0000"/>
                </a:solidFill>
              </a:rPr>
              <a:t>Use </a:t>
            </a:r>
            <a:r>
              <a:rPr lang="en-US" sz="4000" dirty="0" smtClean="0">
                <a:solidFill>
                  <a:srgbClr val="FF0000"/>
                </a:solidFill>
              </a:rPr>
              <a:t>painkillers</a:t>
            </a:r>
            <a:endParaRPr lang="en-US" sz="4000" dirty="0">
              <a:solidFill>
                <a:srgbClr val="FF0000"/>
              </a:solidFill>
            </a:endParaRPr>
          </a:p>
        </p:txBody>
      </p:sp>
      <p:sp>
        <p:nvSpPr>
          <p:cNvPr id="3" name="Content Placeholder 2"/>
          <p:cNvSpPr>
            <a:spLocks noGrp="1"/>
          </p:cNvSpPr>
          <p:nvPr>
            <p:ph idx="1"/>
          </p:nvPr>
        </p:nvSpPr>
        <p:spPr/>
        <p:txBody>
          <a:bodyPr/>
          <a:lstStyle/>
          <a:p>
            <a:pPr algn="just"/>
            <a:r>
              <a:rPr lang="en-US" sz="2800" dirty="0" smtClean="0"/>
              <a:t>   Take </a:t>
            </a:r>
            <a:r>
              <a:rPr lang="en-US" sz="2800" dirty="0"/>
              <a:t>some appropriate painkillers (analgesia) if you have some. However</a:t>
            </a:r>
            <a:r>
              <a:rPr lang="en-US" sz="2800" dirty="0" smtClean="0"/>
              <a:t>, </a:t>
            </a:r>
            <a:r>
              <a:rPr lang="en-US" sz="2800" dirty="0"/>
              <a:t>You should only ever take analgesia according to the dosage indicated by your prescriber. Never take more than the suggested dose. You might feel like it may not be enough at the time, but if it can take some of the edge off, then that’s a great start. Please don’t ever overdose.</a:t>
            </a:r>
          </a:p>
          <a:p>
            <a:endParaRPr lang="en-US" dirty="0"/>
          </a:p>
        </p:txBody>
      </p:sp>
    </p:spTree>
    <p:extLst>
      <p:ext uri="{BB962C8B-B14F-4D97-AF65-F5344CB8AC3E}">
        <p14:creationId xmlns:p14="http://schemas.microsoft.com/office/powerpoint/2010/main" val="394826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7520940" cy="548640"/>
          </a:xfrm>
        </p:spPr>
        <p:txBody>
          <a:bodyPr/>
          <a:lstStyle/>
          <a:p>
            <a:r>
              <a:rPr lang="en-US" sz="4000" dirty="0">
                <a:solidFill>
                  <a:srgbClr val="FF0000"/>
                </a:solidFill>
              </a:rPr>
              <a:t>Support the </a:t>
            </a:r>
            <a:r>
              <a:rPr lang="en-US" sz="4000" dirty="0" smtClean="0">
                <a:solidFill>
                  <a:srgbClr val="FF0000"/>
                </a:solidFill>
              </a:rPr>
              <a:t>joint</a:t>
            </a:r>
            <a:endParaRPr lang="en-US" sz="4000" dirty="0">
              <a:solidFill>
                <a:srgbClr val="FF0000"/>
              </a:solidFill>
            </a:endParaRPr>
          </a:p>
        </p:txBody>
      </p:sp>
      <p:sp>
        <p:nvSpPr>
          <p:cNvPr id="3" name="Content Placeholder 2"/>
          <p:cNvSpPr>
            <a:spLocks noGrp="1"/>
          </p:cNvSpPr>
          <p:nvPr>
            <p:ph idx="1"/>
          </p:nvPr>
        </p:nvSpPr>
        <p:spPr/>
        <p:txBody>
          <a:bodyPr/>
          <a:lstStyle/>
          <a:p>
            <a:pPr algn="just"/>
            <a:r>
              <a:rPr lang="en-US" sz="3200" dirty="0"/>
              <a:t> </a:t>
            </a:r>
            <a:r>
              <a:rPr lang="en-US" sz="3200" dirty="0" smtClean="0"/>
              <a:t>  You </a:t>
            </a:r>
            <a:r>
              <a:rPr lang="en-US" sz="3200" dirty="0"/>
              <a:t>need to try to make yourself as comfortable as possible (I know it’s not easy). Use pillows or a sling if you have one. Find a comfortable resting position as much as possible. This allows the muscles to relax and stop spasming.</a:t>
            </a:r>
          </a:p>
          <a:p>
            <a:endParaRPr lang="en-US" dirty="0"/>
          </a:p>
        </p:txBody>
      </p:sp>
    </p:spTree>
    <p:extLst>
      <p:ext uri="{BB962C8B-B14F-4D97-AF65-F5344CB8AC3E}">
        <p14:creationId xmlns:p14="http://schemas.microsoft.com/office/powerpoint/2010/main" val="351809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7520940" cy="548640"/>
          </a:xfrm>
        </p:spPr>
        <p:txBody>
          <a:bodyPr/>
          <a:lstStyle/>
          <a:p>
            <a:r>
              <a:rPr lang="en-US" sz="4000" dirty="0">
                <a:solidFill>
                  <a:srgbClr val="FF0000"/>
                </a:solidFill>
              </a:rPr>
              <a:t>Try </a:t>
            </a:r>
            <a:r>
              <a:rPr lang="en-US" sz="4000" dirty="0" smtClean="0">
                <a:solidFill>
                  <a:srgbClr val="FF0000"/>
                </a:solidFill>
              </a:rPr>
              <a:t>heat</a:t>
            </a:r>
            <a:endParaRPr lang="en-US" sz="4000" dirty="0">
              <a:solidFill>
                <a:srgbClr val="FF0000"/>
              </a:solidFill>
            </a:endParaRPr>
          </a:p>
        </p:txBody>
      </p:sp>
      <p:sp>
        <p:nvSpPr>
          <p:cNvPr id="3" name="Content Placeholder 2"/>
          <p:cNvSpPr>
            <a:spLocks noGrp="1"/>
          </p:cNvSpPr>
          <p:nvPr>
            <p:ph idx="1"/>
          </p:nvPr>
        </p:nvSpPr>
        <p:spPr/>
        <p:txBody>
          <a:bodyPr/>
          <a:lstStyle/>
          <a:p>
            <a:pPr algn="just"/>
            <a:r>
              <a:rPr lang="en-US" sz="3200" dirty="0"/>
              <a:t> </a:t>
            </a:r>
            <a:r>
              <a:rPr lang="en-US" sz="3200" dirty="0" smtClean="0"/>
              <a:t>  Hot </a:t>
            </a:r>
            <a:r>
              <a:rPr lang="en-US" sz="3200" dirty="0"/>
              <a:t>water bottles, wheat bags, and a warm bath can all help to relax spasming, overactive muscles.</a:t>
            </a:r>
          </a:p>
          <a:p>
            <a:endParaRPr lang="en-US" dirty="0"/>
          </a:p>
        </p:txBody>
      </p:sp>
    </p:spTree>
    <p:extLst>
      <p:ext uri="{BB962C8B-B14F-4D97-AF65-F5344CB8AC3E}">
        <p14:creationId xmlns:p14="http://schemas.microsoft.com/office/powerpoint/2010/main" val="245185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7520940" cy="548640"/>
          </a:xfrm>
        </p:spPr>
        <p:txBody>
          <a:bodyPr/>
          <a:lstStyle/>
          <a:p>
            <a:r>
              <a:rPr lang="en-US" sz="4000" dirty="0" smtClean="0">
                <a:solidFill>
                  <a:srgbClr val="FF0000"/>
                </a:solidFill>
              </a:rPr>
              <a:t>Distraction</a:t>
            </a:r>
            <a:endParaRPr lang="en-US" sz="4000" dirty="0">
              <a:solidFill>
                <a:srgbClr val="FF0000"/>
              </a:solidFill>
            </a:endParaRPr>
          </a:p>
        </p:txBody>
      </p:sp>
      <p:sp>
        <p:nvSpPr>
          <p:cNvPr id="3" name="Content Placeholder 2"/>
          <p:cNvSpPr>
            <a:spLocks noGrp="1"/>
          </p:cNvSpPr>
          <p:nvPr>
            <p:ph idx="1"/>
          </p:nvPr>
        </p:nvSpPr>
        <p:spPr/>
        <p:txBody>
          <a:bodyPr/>
          <a:lstStyle/>
          <a:p>
            <a:pPr algn="just"/>
            <a:r>
              <a:rPr lang="en-US" sz="3200" dirty="0"/>
              <a:t> </a:t>
            </a:r>
            <a:r>
              <a:rPr lang="en-US" sz="3200" dirty="0" smtClean="0"/>
              <a:t>  Try </a:t>
            </a:r>
            <a:r>
              <a:rPr lang="en-US" sz="3200" dirty="0"/>
              <a:t>to take your focus away from the pain and the </a:t>
            </a:r>
            <a:r>
              <a:rPr lang="en-US" sz="3200" dirty="0" smtClean="0"/>
              <a:t>situation. </a:t>
            </a:r>
            <a:r>
              <a:rPr lang="en-US" sz="3200" dirty="0"/>
              <a:t>This can be helpful as a short-term pain relieving strategy. Again it can help muscles relax.</a:t>
            </a:r>
          </a:p>
          <a:p>
            <a:endParaRPr lang="en-US" dirty="0"/>
          </a:p>
        </p:txBody>
      </p:sp>
    </p:spTree>
    <p:extLst>
      <p:ext uri="{BB962C8B-B14F-4D97-AF65-F5344CB8AC3E}">
        <p14:creationId xmlns:p14="http://schemas.microsoft.com/office/powerpoint/2010/main" val="96060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subluxation</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smtClean="0">
                <a:solidFill>
                  <a:srgbClr val="FF0000"/>
                </a:solidFill>
              </a:rPr>
              <a:t>Definition:</a:t>
            </a:r>
          </a:p>
          <a:p>
            <a:pPr algn="just"/>
            <a:r>
              <a:rPr lang="en-US" sz="2800" dirty="0" smtClean="0"/>
              <a:t>    It is define as a partial or incomplete  dislocation of joint or organ , it is significant structural displacement .</a:t>
            </a:r>
            <a:endParaRPr lang="en-US" sz="2800" dirty="0"/>
          </a:p>
        </p:txBody>
      </p:sp>
    </p:spTree>
    <p:extLst>
      <p:ext uri="{BB962C8B-B14F-4D97-AF65-F5344CB8AC3E}">
        <p14:creationId xmlns:p14="http://schemas.microsoft.com/office/powerpoint/2010/main" val="397736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7520940" cy="548640"/>
          </a:xfrm>
        </p:spPr>
        <p:txBody>
          <a:bodyPr/>
          <a:lstStyle/>
          <a:p>
            <a:r>
              <a:rPr lang="en-US" sz="4000" dirty="0">
                <a:solidFill>
                  <a:srgbClr val="FF0000"/>
                </a:solidFill>
              </a:rPr>
              <a:t>Gentle massage </a:t>
            </a:r>
          </a:p>
        </p:txBody>
      </p:sp>
      <p:sp>
        <p:nvSpPr>
          <p:cNvPr id="3" name="Content Placeholder 2"/>
          <p:cNvSpPr>
            <a:spLocks noGrp="1"/>
          </p:cNvSpPr>
          <p:nvPr>
            <p:ph idx="1"/>
          </p:nvPr>
        </p:nvSpPr>
        <p:spPr/>
        <p:txBody>
          <a:bodyPr/>
          <a:lstStyle/>
          <a:p>
            <a:pPr algn="just"/>
            <a:r>
              <a:rPr lang="en-US" sz="3200" dirty="0"/>
              <a:t> </a:t>
            </a:r>
            <a:r>
              <a:rPr lang="en-US" sz="3200" dirty="0" smtClean="0"/>
              <a:t>  Sometimes </a:t>
            </a:r>
            <a:r>
              <a:rPr lang="en-US" sz="3200" dirty="0"/>
              <a:t>gentle massage around the joint can help relax the muscles enough to be able to gently relocate the joint or for the joint to just slip back into place by itself.</a:t>
            </a:r>
          </a:p>
          <a:p>
            <a:endParaRPr lang="en-US" dirty="0"/>
          </a:p>
        </p:txBody>
      </p:sp>
    </p:spTree>
    <p:extLst>
      <p:ext uri="{BB962C8B-B14F-4D97-AF65-F5344CB8AC3E}">
        <p14:creationId xmlns:p14="http://schemas.microsoft.com/office/powerpoint/2010/main" val="105887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248400"/>
          </a:xfrm>
        </p:spPr>
        <p:txBody>
          <a:bodyPr>
            <a:normAutofit/>
          </a:bodyPr>
          <a:lstStyle/>
          <a:p>
            <a:pPr marL="0" indent="0" algn="just">
              <a:buNone/>
            </a:pPr>
            <a:r>
              <a:rPr lang="en-US" sz="3600" b="0" dirty="0" smtClean="0"/>
              <a:t>Prevention is </a:t>
            </a:r>
            <a:r>
              <a:rPr lang="en-US" sz="3600" b="0" dirty="0"/>
              <a:t>better than cure! It is obviously better if we can prevent these situations occurring in the first place as opposed to having to deal with them. To that end, the following can hopefully help to reduce the frequency of such occurrences</a:t>
            </a:r>
            <a:r>
              <a:rPr lang="en-US" sz="3600" b="0" dirty="0" smtClean="0"/>
              <a:t>:</a:t>
            </a:r>
            <a:endParaRPr lang="en-US" sz="3600" b="0" dirty="0"/>
          </a:p>
          <a:p>
            <a:pPr algn="just">
              <a:buFont typeface="+mj-lt"/>
              <a:buAutoNum type="arabicPeriod"/>
            </a:pPr>
            <a:r>
              <a:rPr lang="en-US" b="1" dirty="0">
                <a:solidFill>
                  <a:srgbClr val="FF0000"/>
                </a:solidFill>
              </a:rPr>
              <a:t>Physical therapy to learn to control the muscles around joints and to use the right </a:t>
            </a:r>
            <a:r>
              <a:rPr lang="en-US" b="1" dirty="0" smtClean="0">
                <a:solidFill>
                  <a:srgbClr val="FF0000"/>
                </a:solidFill>
              </a:rPr>
              <a:t>ones.</a:t>
            </a:r>
          </a:p>
          <a:p>
            <a:pPr algn="just">
              <a:buFont typeface="+mj-lt"/>
              <a:buAutoNum type="arabicPeriod"/>
            </a:pPr>
            <a:r>
              <a:rPr lang="en-US" b="1" dirty="0" smtClean="0">
                <a:solidFill>
                  <a:srgbClr val="FF0000"/>
                </a:solidFill>
              </a:rPr>
              <a:t>Rehab </a:t>
            </a:r>
            <a:r>
              <a:rPr lang="en-US" b="1" dirty="0">
                <a:solidFill>
                  <a:srgbClr val="FF0000"/>
                </a:solidFill>
              </a:rPr>
              <a:t>to improve </a:t>
            </a:r>
            <a:r>
              <a:rPr lang="en-US" b="1" dirty="0" smtClean="0">
                <a:solidFill>
                  <a:srgbClr val="FF0000"/>
                </a:solidFill>
              </a:rPr>
              <a:t>proprioception.</a:t>
            </a:r>
          </a:p>
          <a:p>
            <a:pPr algn="just">
              <a:buFont typeface="+mj-lt"/>
              <a:buAutoNum type="arabicPeriod"/>
            </a:pPr>
            <a:r>
              <a:rPr lang="en-US" b="1" dirty="0" smtClean="0">
                <a:solidFill>
                  <a:srgbClr val="FF0000"/>
                </a:solidFill>
              </a:rPr>
              <a:t>The </a:t>
            </a:r>
            <a:r>
              <a:rPr lang="en-US" b="1" dirty="0">
                <a:solidFill>
                  <a:srgbClr val="FF0000"/>
                </a:solidFill>
              </a:rPr>
              <a:t>possible use of supports/braces if </a:t>
            </a:r>
            <a:r>
              <a:rPr lang="en-US" b="1" dirty="0" smtClean="0">
                <a:solidFill>
                  <a:srgbClr val="FF0000"/>
                </a:solidFill>
              </a:rPr>
              <a:t>required.</a:t>
            </a:r>
          </a:p>
          <a:p>
            <a:pPr algn="just">
              <a:buFont typeface="+mj-lt"/>
              <a:buAutoNum type="arabicPeriod"/>
            </a:pPr>
            <a:r>
              <a:rPr lang="en-US" b="1" dirty="0" smtClean="0">
                <a:solidFill>
                  <a:srgbClr val="FF0000"/>
                </a:solidFill>
              </a:rPr>
              <a:t>Trying </a:t>
            </a:r>
            <a:r>
              <a:rPr lang="en-US" b="1" dirty="0">
                <a:solidFill>
                  <a:srgbClr val="FF0000"/>
                </a:solidFill>
              </a:rPr>
              <a:t>to manage stress and anxieties.</a:t>
            </a:r>
          </a:p>
        </p:txBody>
      </p:sp>
    </p:spTree>
    <p:extLst>
      <p:ext uri="{BB962C8B-B14F-4D97-AF65-F5344CB8AC3E}">
        <p14:creationId xmlns:p14="http://schemas.microsoft.com/office/powerpoint/2010/main" val="240373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sz="4000" dirty="0">
                <a:solidFill>
                  <a:srgbClr val="FF0000"/>
                </a:solidFill>
              </a:rPr>
              <a:t>Patellar luxation </a:t>
            </a:r>
          </a:p>
        </p:txBody>
      </p:sp>
      <p:sp>
        <p:nvSpPr>
          <p:cNvPr id="4" name="Content Placeholder 3"/>
          <p:cNvSpPr>
            <a:spLocks noGrp="1"/>
          </p:cNvSpPr>
          <p:nvPr>
            <p:ph idx="1"/>
          </p:nvPr>
        </p:nvSpPr>
        <p:spPr>
          <a:xfrm>
            <a:off x="152400" y="762000"/>
            <a:ext cx="8839200" cy="5528772"/>
          </a:xfrm>
        </p:spPr>
        <p:txBody>
          <a:bodyPr>
            <a:noAutofit/>
          </a:bodyPr>
          <a:lstStyle/>
          <a:p>
            <a:pPr marL="0" indent="0" algn="just">
              <a:buNone/>
            </a:pPr>
            <a:r>
              <a:rPr lang="en-US" sz="2800" dirty="0" smtClean="0"/>
              <a:t>causes </a:t>
            </a:r>
            <a:r>
              <a:rPr lang="en-US" sz="2800" dirty="0"/>
              <a:t>a significant gait deficit, </a:t>
            </a:r>
            <a:r>
              <a:rPr lang="en-US" sz="2800" dirty="0" smtClean="0"/>
              <a:t>which brings </a:t>
            </a:r>
            <a:r>
              <a:rPr lang="en-US" sz="2800" dirty="0"/>
              <a:t>it to the attention of the veterinarian early in </a:t>
            </a:r>
            <a:r>
              <a:rPr lang="en-US" sz="2800" dirty="0" smtClean="0"/>
              <a:t>the course </a:t>
            </a:r>
            <a:r>
              <a:rPr lang="en-US" sz="2800" dirty="0"/>
              <a:t>of disease. It may be a congenital condition </a:t>
            </a:r>
            <a:r>
              <a:rPr lang="en-US" sz="2800" dirty="0" smtClean="0"/>
              <a:t>associated with </a:t>
            </a:r>
            <a:r>
              <a:rPr lang="en-US" sz="2800" dirty="0"/>
              <a:t>malformation of the </a:t>
            </a:r>
            <a:r>
              <a:rPr lang="en-US" sz="2800" dirty="0" err="1"/>
              <a:t>femoropatellar</a:t>
            </a:r>
            <a:r>
              <a:rPr lang="en-US" sz="2800" dirty="0"/>
              <a:t> </a:t>
            </a:r>
            <a:r>
              <a:rPr lang="en-US" sz="2800" dirty="0" smtClean="0"/>
              <a:t>joint most commonly </a:t>
            </a:r>
            <a:r>
              <a:rPr lang="en-US" sz="2800" dirty="0"/>
              <a:t>hypoplasia or </a:t>
            </a:r>
            <a:r>
              <a:rPr lang="en-US" sz="2800" dirty="0" err="1"/>
              <a:t>osteochondrosis</a:t>
            </a:r>
            <a:r>
              <a:rPr lang="en-US" sz="2800" dirty="0"/>
              <a:t> of </a:t>
            </a:r>
            <a:r>
              <a:rPr lang="en-US" sz="2800" dirty="0" smtClean="0"/>
              <a:t>the lateral </a:t>
            </a:r>
            <a:r>
              <a:rPr lang="en-US" sz="2800" dirty="0"/>
              <a:t>trochlea. A femoral nerve deficit is associated </a:t>
            </a:r>
            <a:r>
              <a:rPr lang="en-US" sz="2800" dirty="0" smtClean="0"/>
              <a:t>with difficult </a:t>
            </a:r>
            <a:r>
              <a:rPr lang="en-US" sz="2800" dirty="0"/>
              <a:t>parturition, especially breech presentation, and will present with a similar gait deficit because of </a:t>
            </a:r>
            <a:r>
              <a:rPr lang="en-US" sz="2800" dirty="0" smtClean="0"/>
              <a:t>the loss </a:t>
            </a:r>
            <a:r>
              <a:rPr lang="en-US" sz="2800" dirty="0"/>
              <a:t>of quadriceps function. Additionally, loss of </a:t>
            </a:r>
            <a:r>
              <a:rPr lang="en-US" sz="2800" dirty="0" smtClean="0"/>
              <a:t>normal quadriceps </a:t>
            </a:r>
            <a:r>
              <a:rPr lang="en-US" sz="2800" dirty="0"/>
              <a:t>muscle activity coupled with the </a:t>
            </a:r>
            <a:r>
              <a:rPr lang="en-US" sz="2800" dirty="0" smtClean="0"/>
              <a:t>normal lateral </a:t>
            </a:r>
            <a:r>
              <a:rPr lang="en-US" sz="2800" dirty="0"/>
              <a:t>pull of the </a:t>
            </a:r>
            <a:r>
              <a:rPr lang="en-US" sz="2800" dirty="0" err="1"/>
              <a:t>gluteobiceps</a:t>
            </a:r>
            <a:r>
              <a:rPr lang="en-US" sz="2800" dirty="0"/>
              <a:t> muscle may also result </a:t>
            </a:r>
            <a:r>
              <a:rPr lang="en-US" sz="2800" dirty="0" smtClean="0"/>
              <a:t>in lateral </a:t>
            </a:r>
            <a:r>
              <a:rPr lang="en-US" sz="2800" dirty="0"/>
              <a:t>patellar luxation. Finally, direct trauma to the </a:t>
            </a:r>
            <a:r>
              <a:rPr lang="en-US" sz="2800" dirty="0" smtClean="0"/>
              <a:t>stifle joint </a:t>
            </a:r>
            <a:r>
              <a:rPr lang="en-US" sz="2800" dirty="0"/>
              <a:t>that tears the </a:t>
            </a:r>
            <a:r>
              <a:rPr lang="en-US" sz="2800" dirty="0" err="1"/>
              <a:t>femoropatellar</a:t>
            </a:r>
            <a:r>
              <a:rPr lang="en-US" sz="2800" dirty="0"/>
              <a:t> ligaments or </a:t>
            </a:r>
            <a:r>
              <a:rPr lang="en-US" sz="2800" dirty="0" smtClean="0"/>
              <a:t>calluses, </a:t>
            </a:r>
            <a:r>
              <a:rPr lang="en-US" sz="2800" dirty="0" smtClean="0"/>
              <a:t>a distal </a:t>
            </a:r>
            <a:r>
              <a:rPr lang="en-US" sz="2800" dirty="0"/>
              <a:t>femoral fracture may also result in patellar luxation.</a:t>
            </a:r>
          </a:p>
        </p:txBody>
      </p:sp>
    </p:spTree>
    <p:extLst>
      <p:ext uri="{BB962C8B-B14F-4D97-AF65-F5344CB8AC3E}">
        <p14:creationId xmlns:p14="http://schemas.microsoft.com/office/powerpoint/2010/main" val="37425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b="1" dirty="0">
                <a:solidFill>
                  <a:srgbClr val="FF0000"/>
                </a:solidFill>
              </a:rPr>
              <a:t>CLINICAL PRESENTATION AND </a:t>
            </a:r>
            <a:r>
              <a:rPr lang="en-US" b="1" dirty="0" smtClean="0">
                <a:solidFill>
                  <a:srgbClr val="FF0000"/>
                </a:solidFill>
              </a:rPr>
              <a:t>DIAGNOSIS</a:t>
            </a:r>
            <a:endParaRPr lang="en-US" b="1" dirty="0">
              <a:solidFill>
                <a:srgbClr val="FF0000"/>
              </a:solidFill>
            </a:endParaRPr>
          </a:p>
        </p:txBody>
      </p:sp>
      <p:sp>
        <p:nvSpPr>
          <p:cNvPr id="3" name="Content Placeholder 2"/>
          <p:cNvSpPr>
            <a:spLocks noGrp="1"/>
          </p:cNvSpPr>
          <p:nvPr>
            <p:ph idx="1"/>
          </p:nvPr>
        </p:nvSpPr>
        <p:spPr>
          <a:xfrm>
            <a:off x="228600" y="1600200"/>
            <a:ext cx="8915400" cy="4525963"/>
          </a:xfrm>
        </p:spPr>
        <p:txBody>
          <a:bodyPr>
            <a:normAutofit/>
          </a:bodyPr>
          <a:lstStyle/>
          <a:p>
            <a:pPr marL="514350" indent="-514350">
              <a:buFont typeface="+mj-lt"/>
              <a:buAutoNum type="arabicPeriod"/>
            </a:pPr>
            <a:r>
              <a:rPr lang="en-US" sz="2800" b="1" dirty="0"/>
              <a:t>Affected calves are unable to extend the stifle </a:t>
            </a:r>
            <a:r>
              <a:rPr lang="en-US" sz="2800" b="1" dirty="0" smtClean="0"/>
              <a:t>joint.</a:t>
            </a:r>
          </a:p>
          <a:p>
            <a:pPr marL="514350" indent="-514350">
              <a:buFont typeface="+mj-lt"/>
              <a:buAutoNum type="arabicPeriod"/>
            </a:pPr>
            <a:r>
              <a:rPr lang="en-US" sz="2800" b="1" dirty="0" smtClean="0"/>
              <a:t>The pelvis </a:t>
            </a:r>
            <a:r>
              <a:rPr lang="en-US" sz="2800" b="1" dirty="0"/>
              <a:t>is lowered on the affected </a:t>
            </a:r>
            <a:r>
              <a:rPr lang="en-US" sz="2800" b="1" dirty="0" smtClean="0"/>
              <a:t>side.</a:t>
            </a:r>
          </a:p>
          <a:p>
            <a:pPr marL="514350" indent="-514350">
              <a:buFont typeface="+mj-lt"/>
              <a:buAutoNum type="arabicPeriod"/>
            </a:pPr>
            <a:r>
              <a:rPr lang="en-US" sz="2800" b="1" dirty="0" smtClean="0"/>
              <a:t>The animal </a:t>
            </a:r>
            <a:r>
              <a:rPr lang="en-US" sz="2800" b="1" dirty="0"/>
              <a:t>is able to bear </a:t>
            </a:r>
            <a:r>
              <a:rPr lang="en-US" sz="2800" b="1" dirty="0" smtClean="0"/>
              <a:t>weight.</a:t>
            </a:r>
            <a:endParaRPr lang="en-US" sz="2800" b="1" dirty="0"/>
          </a:p>
          <a:p>
            <a:pPr marL="514350" indent="-514350">
              <a:buFont typeface="+mj-lt"/>
              <a:buAutoNum type="arabicPeriod"/>
            </a:pPr>
            <a:r>
              <a:rPr lang="en-US" sz="2800" b="1" dirty="0" smtClean="0"/>
              <a:t>Cannot normally </a:t>
            </a:r>
            <a:r>
              <a:rPr lang="en-US" sz="2800" b="1" dirty="0"/>
              <a:t>extend the </a:t>
            </a:r>
            <a:r>
              <a:rPr lang="en-US" sz="2800" b="1" dirty="0" smtClean="0"/>
              <a:t>stifle.</a:t>
            </a:r>
          </a:p>
          <a:p>
            <a:pPr marL="514350" indent="-514350">
              <a:buFont typeface="+mj-lt"/>
              <a:buAutoNum type="arabicPeriod"/>
            </a:pPr>
            <a:r>
              <a:rPr lang="en-US" sz="2800" b="1" dirty="0"/>
              <a:t>The animal prefers to lie </a:t>
            </a:r>
            <a:r>
              <a:rPr lang="en-US" sz="2800" b="1" dirty="0" smtClean="0"/>
              <a:t>down</a:t>
            </a:r>
            <a:r>
              <a:rPr lang="en-US" sz="2800" b="1" dirty="0"/>
              <a:t>.</a:t>
            </a:r>
          </a:p>
          <a:p>
            <a:pPr marL="514350" indent="-514350">
              <a:buFont typeface="+mj-lt"/>
              <a:buAutoNum type="arabicPeriod"/>
            </a:pPr>
            <a:r>
              <a:rPr lang="en-US" sz="2800" b="1" dirty="0"/>
              <a:t>weaker calves will be unable to rise without </a:t>
            </a:r>
            <a:r>
              <a:rPr lang="en-US" sz="2800" b="1" dirty="0" smtClean="0"/>
              <a:t>assistance.</a:t>
            </a:r>
          </a:p>
          <a:p>
            <a:pPr marL="514350" indent="-514350">
              <a:buFont typeface="+mj-lt"/>
              <a:buAutoNum type="arabicPeriod"/>
            </a:pPr>
            <a:r>
              <a:rPr lang="en-US" sz="2800" b="1" dirty="0" smtClean="0"/>
              <a:t>Even calves </a:t>
            </a:r>
            <a:r>
              <a:rPr lang="en-US" sz="2800" b="1" dirty="0"/>
              <a:t>with bilateral disease are often able to stand </a:t>
            </a:r>
            <a:r>
              <a:rPr lang="en-US" sz="2800" b="1" dirty="0" smtClean="0"/>
              <a:t>and be </a:t>
            </a:r>
            <a:r>
              <a:rPr lang="en-US" sz="2800" b="1" dirty="0"/>
              <a:t>somewhat ambulatory.</a:t>
            </a:r>
          </a:p>
        </p:txBody>
      </p:sp>
    </p:spTree>
    <p:extLst>
      <p:ext uri="{BB962C8B-B14F-4D97-AF65-F5344CB8AC3E}">
        <p14:creationId xmlns:p14="http://schemas.microsoft.com/office/powerpoint/2010/main" val="253518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32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rmAutofit fontScale="90000"/>
          </a:bodyPr>
          <a:lstStyle/>
          <a:p>
            <a:r>
              <a:rPr lang="en-US" dirty="0" smtClean="0">
                <a:solidFill>
                  <a:srgbClr val="FF0000"/>
                </a:solidFill>
              </a:rPr>
              <a:t>CLASSIFICATION OF PATELLAR LUXATION</a:t>
            </a:r>
            <a:endParaRPr lang="en-US" dirty="0">
              <a:solidFill>
                <a:srgbClr val="FF0000"/>
              </a:solidFill>
            </a:endParaRPr>
          </a:p>
        </p:txBody>
      </p:sp>
      <p:sp>
        <p:nvSpPr>
          <p:cNvPr id="3" name="Content Placeholder 2"/>
          <p:cNvSpPr>
            <a:spLocks noGrp="1"/>
          </p:cNvSpPr>
          <p:nvPr>
            <p:ph idx="1"/>
          </p:nvPr>
        </p:nvSpPr>
        <p:spPr>
          <a:xfrm>
            <a:off x="457200" y="1600200"/>
            <a:ext cx="8610600" cy="5105400"/>
          </a:xfrm>
        </p:spPr>
        <p:txBody>
          <a:bodyPr/>
          <a:lstStyle/>
          <a:p>
            <a:pPr marL="0" indent="0" algn="just">
              <a:buNone/>
            </a:pPr>
            <a:r>
              <a:rPr lang="en-US" dirty="0"/>
              <a:t>In small animals, the patellar </a:t>
            </a:r>
            <a:r>
              <a:rPr lang="en-US" dirty="0" smtClean="0"/>
              <a:t>luxation's are classified from I </a:t>
            </a:r>
            <a:r>
              <a:rPr lang="en-US" dirty="0"/>
              <a:t>to IV. The following classification </a:t>
            </a:r>
            <a:r>
              <a:rPr lang="en-US" dirty="0" smtClean="0"/>
              <a:t>modification </a:t>
            </a:r>
            <a:r>
              <a:rPr lang="en-US" dirty="0"/>
              <a:t>is </a:t>
            </a:r>
            <a:r>
              <a:rPr lang="en-US" dirty="0" smtClean="0"/>
              <a:t>proposed for </a:t>
            </a:r>
            <a:r>
              <a:rPr lang="en-US" dirty="0"/>
              <a:t>farm animals</a:t>
            </a:r>
            <a:r>
              <a:rPr lang="en-US" dirty="0" smtClean="0"/>
              <a:t>:</a:t>
            </a:r>
          </a:p>
          <a:p>
            <a:pPr marL="0" indent="0" algn="just">
              <a:buNone/>
            </a:pPr>
            <a:r>
              <a:rPr lang="en-US" b="1" dirty="0" smtClean="0">
                <a:solidFill>
                  <a:srgbClr val="FF0000"/>
                </a:solidFill>
              </a:rPr>
              <a:t>I.</a:t>
            </a:r>
            <a:r>
              <a:rPr lang="en-US" b="1" dirty="0" smtClean="0"/>
              <a:t> </a:t>
            </a:r>
            <a:r>
              <a:rPr lang="en-US" b="1" dirty="0"/>
              <a:t>Intermittent patellar luxation causes the calf to</a:t>
            </a:r>
          </a:p>
          <a:p>
            <a:pPr marL="0" indent="0" algn="just">
              <a:buNone/>
            </a:pPr>
            <a:r>
              <a:rPr lang="en-US" b="1" dirty="0"/>
              <a:t>crouch occasionally on the affected limb while </a:t>
            </a:r>
            <a:r>
              <a:rPr lang="en-US" b="1" dirty="0" smtClean="0"/>
              <a:t>the animal </a:t>
            </a:r>
            <a:r>
              <a:rPr lang="en-US" b="1" dirty="0"/>
              <a:t>walks. The patella easily </a:t>
            </a:r>
            <a:r>
              <a:rPr lang="en-US" b="1" dirty="0" err="1"/>
              <a:t>luxates</a:t>
            </a:r>
            <a:r>
              <a:rPr lang="en-US" b="1" dirty="0"/>
              <a:t> manually </a:t>
            </a:r>
            <a:r>
              <a:rPr lang="en-US" b="1" dirty="0" smtClean="0"/>
              <a:t>at full </a:t>
            </a:r>
            <a:r>
              <a:rPr lang="en-US" b="1" dirty="0"/>
              <a:t>extension of the stifle joint, but returns to </a:t>
            </a:r>
            <a:r>
              <a:rPr lang="en-US" b="1" dirty="0" smtClean="0"/>
              <a:t>the trochlea </a:t>
            </a:r>
            <a:r>
              <a:rPr lang="en-US" b="1" dirty="0"/>
              <a:t>when released.</a:t>
            </a:r>
          </a:p>
        </p:txBody>
      </p:sp>
    </p:spTree>
    <p:extLst>
      <p:ext uri="{BB962C8B-B14F-4D97-AF65-F5344CB8AC3E}">
        <p14:creationId xmlns:p14="http://schemas.microsoft.com/office/powerpoint/2010/main" val="1590977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marL="0" indent="0" algn="just">
              <a:buNone/>
            </a:pPr>
            <a:endParaRPr lang="en-US" dirty="0" smtClean="0">
              <a:solidFill>
                <a:srgbClr val="FF0000"/>
              </a:solidFill>
            </a:endParaRPr>
          </a:p>
          <a:p>
            <a:pPr marL="0" indent="0" algn="just">
              <a:buNone/>
            </a:pPr>
            <a:r>
              <a:rPr lang="en-US" dirty="0" smtClean="0">
                <a:solidFill>
                  <a:srgbClr val="FF0000"/>
                </a:solidFill>
              </a:rPr>
              <a:t>II. </a:t>
            </a:r>
            <a:r>
              <a:rPr lang="en-US" dirty="0" smtClean="0"/>
              <a:t>The </a:t>
            </a:r>
            <a:r>
              <a:rPr lang="en-US" dirty="0"/>
              <a:t>animal </a:t>
            </a:r>
            <a:r>
              <a:rPr lang="en-US" dirty="0" smtClean="0"/>
              <a:t>is capable </a:t>
            </a:r>
            <a:r>
              <a:rPr lang="en-US" dirty="0"/>
              <a:t>of full stifle extension most times. On </a:t>
            </a:r>
            <a:r>
              <a:rPr lang="en-US" dirty="0" smtClean="0"/>
              <a:t>physical examination</a:t>
            </a:r>
            <a:r>
              <a:rPr lang="en-US" dirty="0"/>
              <a:t>, the patella can be easily </a:t>
            </a:r>
            <a:r>
              <a:rPr lang="en-US" dirty="0" err="1" smtClean="0"/>
              <a:t>luxated</a:t>
            </a:r>
            <a:r>
              <a:rPr lang="en-US" dirty="0" smtClean="0"/>
              <a:t> manually </a:t>
            </a:r>
            <a:r>
              <a:rPr lang="en-US" dirty="0"/>
              <a:t>at full extension and does not </a:t>
            </a:r>
            <a:r>
              <a:rPr lang="en-US" dirty="0" smtClean="0"/>
              <a:t>readily return </a:t>
            </a:r>
            <a:r>
              <a:rPr lang="en-US" dirty="0"/>
              <a:t>to normal </a:t>
            </a:r>
            <a:r>
              <a:rPr lang="en-US" dirty="0" smtClean="0"/>
              <a:t>position.</a:t>
            </a:r>
          </a:p>
          <a:p>
            <a:pPr marL="0" indent="0" algn="just">
              <a:buNone/>
            </a:pPr>
            <a:endParaRPr lang="en-US" dirty="0" smtClean="0"/>
          </a:p>
          <a:p>
            <a:pPr marL="0" indent="0" algn="just">
              <a:buNone/>
            </a:pPr>
            <a:r>
              <a:rPr lang="en-US" dirty="0">
                <a:solidFill>
                  <a:srgbClr val="FF0000"/>
                </a:solidFill>
              </a:rPr>
              <a:t>III.</a:t>
            </a:r>
            <a:r>
              <a:rPr lang="en-US" dirty="0"/>
              <a:t> The patella is permanently </a:t>
            </a:r>
            <a:r>
              <a:rPr lang="en-US" dirty="0" err="1"/>
              <a:t>luxated</a:t>
            </a:r>
            <a:r>
              <a:rPr lang="en-US" dirty="0"/>
              <a:t>. The animal </a:t>
            </a:r>
            <a:r>
              <a:rPr lang="en-US" dirty="0" smtClean="0"/>
              <a:t>is unable </a:t>
            </a:r>
            <a:r>
              <a:rPr lang="en-US" dirty="0"/>
              <a:t>to extend the stifle, so it walks in a </a:t>
            </a:r>
            <a:r>
              <a:rPr lang="en-US" dirty="0" smtClean="0"/>
              <a:t>crouch position</a:t>
            </a:r>
            <a:r>
              <a:rPr lang="en-US" dirty="0"/>
              <a:t>. During physical examination, one </a:t>
            </a:r>
            <a:r>
              <a:rPr lang="en-US" dirty="0" smtClean="0"/>
              <a:t>can reposition </a:t>
            </a:r>
            <a:r>
              <a:rPr lang="en-US" dirty="0"/>
              <a:t>the patella, but it does not stay in </a:t>
            </a:r>
            <a:r>
              <a:rPr lang="en-US" dirty="0" smtClean="0"/>
              <a:t>place when </a:t>
            </a:r>
            <a:r>
              <a:rPr lang="en-US" dirty="0"/>
              <a:t>the joint is flexed. The depth of the </a:t>
            </a:r>
            <a:r>
              <a:rPr lang="en-US" dirty="0" smtClean="0"/>
              <a:t>trochlear groove </a:t>
            </a:r>
            <a:r>
              <a:rPr lang="en-US" dirty="0"/>
              <a:t>vanes.</a:t>
            </a:r>
          </a:p>
        </p:txBody>
      </p:sp>
    </p:spTree>
    <p:extLst>
      <p:ext uri="{BB962C8B-B14F-4D97-AF65-F5344CB8AC3E}">
        <p14:creationId xmlns:p14="http://schemas.microsoft.com/office/powerpoint/2010/main" val="1515682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normAutofit/>
          </a:bodyPr>
          <a:lstStyle/>
          <a:p>
            <a:pPr marL="0" indent="0" algn="just">
              <a:buNone/>
            </a:pPr>
            <a:r>
              <a:rPr lang="en-US" dirty="0">
                <a:solidFill>
                  <a:srgbClr val="FF0000"/>
                </a:solidFill>
              </a:rPr>
              <a:t>IV. </a:t>
            </a:r>
            <a:r>
              <a:rPr lang="en-US" dirty="0"/>
              <a:t>The patella is permanently </a:t>
            </a:r>
            <a:r>
              <a:rPr lang="en-US" dirty="0" err="1"/>
              <a:t>luxated</a:t>
            </a:r>
            <a:r>
              <a:rPr lang="en-US" dirty="0"/>
              <a:t>. The </a:t>
            </a:r>
            <a:r>
              <a:rPr lang="en-US" dirty="0" smtClean="0"/>
              <a:t>animal is unable </a:t>
            </a:r>
            <a:r>
              <a:rPr lang="en-US" dirty="0"/>
              <a:t>to extend the stifle, so it walks in a </a:t>
            </a:r>
            <a:r>
              <a:rPr lang="en-US" dirty="0" smtClean="0"/>
              <a:t>crouch position</a:t>
            </a:r>
            <a:r>
              <a:rPr lang="en-US" dirty="0"/>
              <a:t>. During </a:t>
            </a:r>
            <a:r>
              <a:rPr lang="en-US" dirty="0" smtClean="0"/>
              <a:t>physical examination</a:t>
            </a:r>
            <a:r>
              <a:rPr lang="en-US" dirty="0"/>
              <a:t>, one </a:t>
            </a:r>
            <a:r>
              <a:rPr lang="en-US" dirty="0" smtClean="0"/>
              <a:t>cannot reposition </a:t>
            </a:r>
            <a:r>
              <a:rPr lang="en-US" dirty="0"/>
              <a:t>the patella. Radiographically, </a:t>
            </a:r>
            <a:r>
              <a:rPr lang="en-US" dirty="0" smtClean="0"/>
              <a:t>the trochlear </a:t>
            </a:r>
            <a:r>
              <a:rPr lang="en-US" dirty="0"/>
              <a:t>groove is flat or absent, and the </a:t>
            </a:r>
            <a:r>
              <a:rPr lang="en-US" dirty="0" smtClean="0"/>
              <a:t>lateral trochlea </a:t>
            </a:r>
            <a:r>
              <a:rPr lang="en-US" dirty="0"/>
              <a:t>has </a:t>
            </a:r>
            <a:r>
              <a:rPr lang="en-US" dirty="0" smtClean="0"/>
              <a:t>been deformed </a:t>
            </a:r>
            <a:r>
              <a:rPr lang="en-US" dirty="0"/>
              <a:t>by the overlying patella</a:t>
            </a:r>
          </a:p>
        </p:txBody>
      </p:sp>
    </p:spTree>
    <p:extLst>
      <p:ext uri="{BB962C8B-B14F-4D97-AF65-F5344CB8AC3E}">
        <p14:creationId xmlns:p14="http://schemas.microsoft.com/office/powerpoint/2010/main" val="219171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576074"/>
            <a:ext cx="4663440" cy="628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84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Luxation (dislocation) </a:t>
            </a:r>
            <a:endParaRPr lang="en-US" sz="4000" b="1" dirty="0">
              <a:solidFill>
                <a:srgbClr val="FF0000"/>
              </a:solidFill>
            </a:endParaRPr>
          </a:p>
        </p:txBody>
      </p:sp>
      <p:sp>
        <p:nvSpPr>
          <p:cNvPr id="3" name="Content Placeholder 2"/>
          <p:cNvSpPr>
            <a:spLocks noGrp="1"/>
          </p:cNvSpPr>
          <p:nvPr>
            <p:ph idx="1"/>
          </p:nvPr>
        </p:nvSpPr>
        <p:spPr/>
        <p:txBody>
          <a:bodyPr/>
          <a:lstStyle/>
          <a:p>
            <a:r>
              <a:rPr lang="en-US" sz="2800" dirty="0" smtClean="0">
                <a:solidFill>
                  <a:srgbClr val="FF0000"/>
                </a:solidFill>
              </a:rPr>
              <a:t>Definition :</a:t>
            </a:r>
          </a:p>
          <a:p>
            <a:pPr algn="just"/>
            <a:r>
              <a:rPr lang="en-US" sz="2800" dirty="0" smtClean="0"/>
              <a:t>    It is define as a complete dislocation or displacement of a bone from it is natural position in the joint.</a:t>
            </a:r>
            <a:endParaRPr lang="en-US" sz="2800" dirty="0"/>
          </a:p>
        </p:txBody>
      </p:sp>
    </p:spTree>
    <p:extLst>
      <p:ext uri="{BB962C8B-B14F-4D97-AF65-F5344CB8AC3E}">
        <p14:creationId xmlns:p14="http://schemas.microsoft.com/office/powerpoint/2010/main" val="400899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686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70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904391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1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760"/>
            <a:ext cx="8229600" cy="548640"/>
          </a:xfrm>
        </p:spPr>
        <p:txBody>
          <a:bodyPr/>
          <a:lstStyle/>
          <a:p>
            <a:r>
              <a:rPr lang="en-US" b="1" dirty="0" smtClean="0">
                <a:solidFill>
                  <a:srgbClr val="FF0000"/>
                </a:solidFill>
              </a:rPr>
              <a:t> </a:t>
            </a:r>
            <a:r>
              <a:rPr lang="en-US" b="1" dirty="0">
                <a:solidFill>
                  <a:srgbClr val="FF0000"/>
                </a:solidFill>
              </a:rPr>
              <a:t>reasons </a:t>
            </a:r>
            <a:r>
              <a:rPr lang="en-US" b="1" dirty="0" smtClean="0">
                <a:solidFill>
                  <a:srgbClr val="FF0000"/>
                </a:solidFill>
              </a:rPr>
              <a:t>of </a:t>
            </a:r>
            <a:r>
              <a:rPr lang="en-US" b="1" dirty="0">
                <a:solidFill>
                  <a:srgbClr val="FF0000"/>
                </a:solidFill>
              </a:rPr>
              <a:t>dislocations and </a:t>
            </a:r>
            <a:r>
              <a:rPr lang="en-US" b="1" dirty="0" smtClean="0">
                <a:solidFill>
                  <a:srgbClr val="FF0000"/>
                </a:solidFill>
              </a:rPr>
              <a:t>subluxations</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Font typeface="+mj-lt"/>
              <a:buAutoNum type="arabicPeriod"/>
            </a:pPr>
            <a:r>
              <a:rPr lang="en-US" sz="2800" dirty="0"/>
              <a:t>Altered muscle </a:t>
            </a:r>
            <a:r>
              <a:rPr lang="en-US" sz="2800" dirty="0" smtClean="0"/>
              <a:t>tone.</a:t>
            </a:r>
          </a:p>
          <a:p>
            <a:pPr>
              <a:buFont typeface="+mj-lt"/>
              <a:buAutoNum type="arabicPeriod"/>
            </a:pPr>
            <a:r>
              <a:rPr lang="en-US" sz="2800" dirty="0"/>
              <a:t>Impaired </a:t>
            </a:r>
            <a:r>
              <a:rPr lang="en-US" sz="2800" dirty="0" smtClean="0"/>
              <a:t>proprioception.</a:t>
            </a:r>
          </a:p>
          <a:p>
            <a:pPr>
              <a:buFont typeface="+mj-lt"/>
              <a:buAutoNum type="arabicPeriod"/>
            </a:pPr>
            <a:r>
              <a:rPr lang="en-US" sz="2800" dirty="0"/>
              <a:t>Repeated </a:t>
            </a:r>
            <a:r>
              <a:rPr lang="en-US" sz="2800" dirty="0" smtClean="0"/>
              <a:t>overstretching.</a:t>
            </a:r>
          </a:p>
          <a:p>
            <a:pPr>
              <a:buFont typeface="+mj-lt"/>
              <a:buAutoNum type="arabicPeriod"/>
            </a:pPr>
            <a:r>
              <a:rPr lang="en-US" sz="2800" dirty="0"/>
              <a:t>The shape of </a:t>
            </a:r>
            <a:r>
              <a:rPr lang="en-US" sz="2800" dirty="0" smtClean="0"/>
              <a:t> joint  surfaces.</a:t>
            </a:r>
          </a:p>
          <a:p>
            <a:pPr>
              <a:buFont typeface="+mj-lt"/>
              <a:buAutoNum type="arabicPeriod"/>
            </a:pPr>
            <a:r>
              <a:rPr lang="en-US" sz="2800" dirty="0"/>
              <a:t>Traumatic </a:t>
            </a:r>
            <a:r>
              <a:rPr lang="en-US" sz="2800" dirty="0" smtClean="0"/>
              <a:t>incident.</a:t>
            </a:r>
            <a:endParaRPr lang="en-US" sz="2800" dirty="0"/>
          </a:p>
        </p:txBody>
      </p:sp>
    </p:spTree>
    <p:extLst>
      <p:ext uri="{BB962C8B-B14F-4D97-AF65-F5344CB8AC3E}">
        <p14:creationId xmlns:p14="http://schemas.microsoft.com/office/powerpoint/2010/main" val="284514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7520940" cy="548640"/>
          </a:xfrm>
        </p:spPr>
        <p:txBody>
          <a:bodyPr/>
          <a:lstStyle/>
          <a:p>
            <a:r>
              <a:rPr lang="en-US" sz="3200" dirty="0">
                <a:solidFill>
                  <a:srgbClr val="FF0000"/>
                </a:solidFill>
              </a:rPr>
              <a:t>Altered muscle tone</a:t>
            </a:r>
          </a:p>
        </p:txBody>
      </p:sp>
      <p:sp>
        <p:nvSpPr>
          <p:cNvPr id="3" name="Content Placeholder 2"/>
          <p:cNvSpPr>
            <a:spLocks noGrp="1"/>
          </p:cNvSpPr>
          <p:nvPr>
            <p:ph idx="1"/>
          </p:nvPr>
        </p:nvSpPr>
        <p:spPr/>
        <p:txBody>
          <a:bodyPr>
            <a:normAutofit/>
          </a:bodyPr>
          <a:lstStyle/>
          <a:p>
            <a:pPr algn="just"/>
            <a:r>
              <a:rPr lang="en-US" sz="2800" dirty="0" smtClean="0"/>
              <a:t>    </a:t>
            </a:r>
            <a:r>
              <a:rPr lang="en-US" sz="2800" dirty="0"/>
              <a:t>Inappropriate muscle patterning, in which certain muscles around a </a:t>
            </a:r>
            <a:r>
              <a:rPr lang="en-US" sz="2800" dirty="0" smtClean="0"/>
              <a:t>joint when </a:t>
            </a:r>
            <a:r>
              <a:rPr lang="en-US" sz="2800" dirty="0"/>
              <a:t>they shouldn’t and then inappropriately work way too hard, can often pull a joint out of place. The joint is also easier to slip out, of course, if it is more lax in the first place. Muscle fatigue, spasms and stress can all play a part in this too.</a:t>
            </a:r>
          </a:p>
        </p:txBody>
      </p:sp>
    </p:spTree>
    <p:extLst>
      <p:ext uri="{BB962C8B-B14F-4D97-AF65-F5344CB8AC3E}">
        <p14:creationId xmlns:p14="http://schemas.microsoft.com/office/powerpoint/2010/main" val="154787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520940" cy="548640"/>
          </a:xfrm>
        </p:spPr>
        <p:txBody>
          <a:bodyPr/>
          <a:lstStyle/>
          <a:p>
            <a:r>
              <a:rPr lang="en-US" sz="3600" dirty="0">
                <a:solidFill>
                  <a:srgbClr val="FF0000"/>
                </a:solidFill>
              </a:rPr>
              <a:t>Impaired proprioception</a:t>
            </a:r>
          </a:p>
        </p:txBody>
      </p:sp>
      <p:sp>
        <p:nvSpPr>
          <p:cNvPr id="3" name="Content Placeholder 2"/>
          <p:cNvSpPr>
            <a:spLocks noGrp="1"/>
          </p:cNvSpPr>
          <p:nvPr>
            <p:ph idx="1"/>
          </p:nvPr>
        </p:nvSpPr>
        <p:spPr/>
        <p:txBody>
          <a:bodyPr>
            <a:normAutofit/>
          </a:bodyPr>
          <a:lstStyle/>
          <a:p>
            <a:pPr algn="just"/>
            <a:r>
              <a:rPr lang="en-US" sz="3200" dirty="0" smtClean="0"/>
              <a:t>   Proprioception </a:t>
            </a:r>
            <a:r>
              <a:rPr lang="en-US" sz="3200" dirty="0"/>
              <a:t>is the body’s ability to sense position and movement within joints and enables us to know where our limbs are in space without us looking. It relates to coordination. Impaired joint position sense can cause joints to slip out of place</a:t>
            </a:r>
          </a:p>
        </p:txBody>
      </p:sp>
    </p:spTree>
    <p:extLst>
      <p:ext uri="{BB962C8B-B14F-4D97-AF65-F5344CB8AC3E}">
        <p14:creationId xmlns:p14="http://schemas.microsoft.com/office/powerpoint/2010/main" val="2395800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283</TotalTime>
  <Words>1219</Words>
  <Application>Microsoft Office PowerPoint</Application>
  <PresentationFormat>On-screen Show (4:3)</PresentationFormat>
  <Paragraphs>67</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Angles</vt:lpstr>
      <vt:lpstr>Office Theme</vt:lpstr>
      <vt:lpstr>Subluxation and dislocation</vt:lpstr>
      <vt:lpstr>subluxation</vt:lpstr>
      <vt:lpstr>PowerPoint Presentation</vt:lpstr>
      <vt:lpstr>Luxation (dislocation) </vt:lpstr>
      <vt:lpstr>PowerPoint Presentation</vt:lpstr>
      <vt:lpstr>PowerPoint Presentation</vt:lpstr>
      <vt:lpstr> reasons of dislocations and subluxations</vt:lpstr>
      <vt:lpstr>Altered muscle tone</vt:lpstr>
      <vt:lpstr>Impaired proprioception</vt:lpstr>
      <vt:lpstr>Repeated overstretching</vt:lpstr>
      <vt:lpstr>The shape of  joint  surfaces</vt:lpstr>
      <vt:lpstr>Traumatic incident</vt:lpstr>
      <vt:lpstr>PowerPoint Presentation</vt:lpstr>
      <vt:lpstr>Principle  management for sub &amp; luxation </vt:lpstr>
      <vt:lpstr>breathing</vt:lpstr>
      <vt:lpstr>Use painkillers</vt:lpstr>
      <vt:lpstr>Support the joint</vt:lpstr>
      <vt:lpstr>Try heat</vt:lpstr>
      <vt:lpstr>Distraction</vt:lpstr>
      <vt:lpstr>Gentle massage </vt:lpstr>
      <vt:lpstr>PowerPoint Presentation</vt:lpstr>
      <vt:lpstr>Patellar luxation </vt:lpstr>
      <vt:lpstr>CLINICAL PRESENTATION AND DIAGNOSIS</vt:lpstr>
      <vt:lpstr>PowerPoint Presentation</vt:lpstr>
      <vt:lpstr>CLASSIFICATION OF PATELLAR LUXATION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Subluxation and dislocation</dc:title>
  <dc:creator>LOAY</dc:creator>
  <cp:lastModifiedBy>LOAY</cp:lastModifiedBy>
  <cp:revision>22</cp:revision>
  <dcterms:created xsi:type="dcterms:W3CDTF">2018-03-30T08:09:39Z</dcterms:created>
  <dcterms:modified xsi:type="dcterms:W3CDTF">2018-04-15T03:39:02Z</dcterms:modified>
</cp:coreProperties>
</file>